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16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68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22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76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264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49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163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016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063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085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8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4008E-1385-4F98-8EC4-AFE4329653EE}" type="datetimeFigureOut">
              <a:rPr lang="en-CA" smtClean="0"/>
              <a:t>20/12/2021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C5937-5932-4C49-9292-D0B592B8AA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015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وان 1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772400" cy="1447800"/>
          </a:xfrm>
        </p:spPr>
        <p:txBody>
          <a:bodyPr/>
          <a:lstStyle/>
          <a:p>
            <a:r>
              <a:rPr lang="en-CA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Pseudomonas</a:t>
            </a:r>
            <a:br>
              <a:rPr lang="en-CA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b="1" dirty="0" smtClean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075" name="Subtitle 1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632848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  <a:cs typeface="Andalus" pitchFamily="18" charset="-78"/>
              </a:rPr>
              <a:t>Prepared by</a:t>
            </a:r>
          </a:p>
          <a:p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  <a:cs typeface="Andalus" pitchFamily="18" charset="-78"/>
              </a:rPr>
              <a:t>Assistant Professor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  <a:cs typeface="Andalus" pitchFamily="18" charset="-78"/>
              </a:rPr>
              <a:t> 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  <a:cs typeface="Andalus" pitchFamily="18" charset="-78"/>
              </a:rPr>
              <a:t>Reham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  <a:cs typeface="Andalus" pitchFamily="18" charset="-78"/>
              </a:rPr>
              <a:t> M.M.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  <a:cs typeface="Andalus" pitchFamily="18" charset="-78"/>
              </a:rPr>
              <a:t>AL-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  <a:cs typeface="Andalus" pitchFamily="18" charset="-78"/>
              </a:rPr>
              <a:t>Mosawi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  <a:latin typeface="Baskerville Old Face" pitchFamily="18" charset="0"/>
              <a:cs typeface="Andalus" pitchFamily="18" charset="-78"/>
            </a:endParaRPr>
          </a:p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  <a:cs typeface="Andalus" pitchFamily="18" charset="-78"/>
              </a:rPr>
              <a:t>Medical Microbiology</a:t>
            </a:r>
          </a:p>
        </p:txBody>
      </p:sp>
    </p:spTree>
    <p:extLst>
      <p:ext uri="{BB962C8B-B14F-4D97-AF65-F5344CB8AC3E}">
        <p14:creationId xmlns:p14="http://schemas.microsoft.com/office/powerpoint/2010/main" val="5057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582341"/>
            <a:ext cx="799288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CA" dirty="0" smtClean="0"/>
              <a:t>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The pseudomonads are gram-negative, motile, aerobic rods some of which produce water-soluble pigments. The pseudomonads occur widely in soil, water, plants, and animals. </a:t>
            </a:r>
          </a:p>
          <a:p>
            <a:endParaRPr lang="en-CA" dirty="0"/>
          </a:p>
          <a:p>
            <a:pPr marL="285750" indent="-285750">
              <a:buFont typeface="Wingdings" pitchFamily="2" charset="2"/>
              <a:buChar char="§"/>
            </a:pPr>
            <a:r>
              <a:rPr lang="en-CA" dirty="0" smtClean="0"/>
              <a:t> </a:t>
            </a:r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CA" sz="2400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is frequently present in small numbers in the normal intestinal flora and on the skin of humans and is the major pathogen of the group. 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548680"/>
            <a:ext cx="2811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i="1" dirty="0" smtClean="0">
                <a:latin typeface="Times New Roman" pitchFamily="18" charset="0"/>
                <a:cs typeface="Times New Roman" pitchFamily="18" charset="0"/>
              </a:rPr>
              <a:t>Pseudomonas</a:t>
            </a:r>
            <a:endParaRPr lang="en-CA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5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9084" y="1412776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CA" sz="2400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is widely distributed in nature and is commonly present in moist environments in hospitals. It can colonize normal humans, in whom it is a saprophyte. It causes disease in humans with abnormal host defenses. 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0785" y="548680"/>
            <a:ext cx="4453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i="1" dirty="0" smtClean="0"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en-CA" sz="3200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endParaRPr lang="en-CA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48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268760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CA" sz="2400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is motile and rod shaped, measuring about 0.6 × 2 </a:t>
            </a:r>
            <a:r>
              <a:rPr lang="en-CA" sz="2400" dirty="0" err="1" smtClean="0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. It is gram negative and occurs as single bacteria, in pairs, and occasionally in short chains.  </a:t>
            </a:r>
          </a:p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2771800" y="508030"/>
            <a:ext cx="4370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Morphology &amp; Identification</a:t>
            </a:r>
            <a:endParaRPr lang="en-C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2636912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 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B. Culture: </a:t>
            </a:r>
          </a:p>
          <a:p>
            <a:r>
              <a:rPr lang="en-CA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*It is an obligate aerobe </a:t>
            </a:r>
            <a:endParaRPr lang="en-C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	*sometimes producing a sweet or grapelike or corn taco–like </a:t>
            </a:r>
            <a:r>
              <a:rPr lang="en-CA" sz="2000" dirty="0" err="1" smtClean="0">
                <a:latin typeface="Times New Roman" pitchFamily="18" charset="0"/>
                <a:cs typeface="Times New Roman" pitchFamily="18" charset="0"/>
              </a:rPr>
              <a:t>odor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CA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*Some strains </a:t>
            </a:r>
            <a:r>
              <a:rPr lang="en-CA" sz="2000" dirty="0" err="1" smtClean="0">
                <a:latin typeface="Times New Roman" pitchFamily="18" charset="0"/>
                <a:cs typeface="Times New Roman" pitchFamily="18" charset="0"/>
              </a:rPr>
              <a:t>hemolyze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 blood.  </a:t>
            </a:r>
          </a:p>
          <a:p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CA" sz="2000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en-CA" sz="20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forms smooth round colonies with a fluorescent 	greenish color: </a:t>
            </a:r>
          </a:p>
          <a:p>
            <a:r>
              <a:rPr lang="en-CA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	 bluish pigment  </a:t>
            </a:r>
            <a:r>
              <a:rPr lang="en-CA" sz="2000" dirty="0" err="1" smtClean="0">
                <a:latin typeface="Times New Roman" pitchFamily="18" charset="0"/>
                <a:cs typeface="Times New Roman" pitchFamily="18" charset="0"/>
              </a:rPr>
              <a:t>pyocyanin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, which diffuses into the agar.  		</a:t>
            </a:r>
            <a:r>
              <a:rPr lang="en-CA" sz="2000" dirty="0" err="1" smtClean="0">
                <a:latin typeface="Times New Roman" pitchFamily="18" charset="0"/>
                <a:cs typeface="Times New Roman" pitchFamily="18" charset="0"/>
              </a:rPr>
              <a:t>pyoverdin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,  which gives a greenish color to the agar.</a:t>
            </a:r>
          </a:p>
          <a:p>
            <a:r>
              <a:rPr lang="en-CA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	Some strains produce the dark red pigment </a:t>
            </a:r>
            <a:r>
              <a:rPr lang="en-CA" sz="2000" dirty="0" err="1" smtClean="0">
                <a:latin typeface="Times New Roman" pitchFamily="18" charset="0"/>
                <a:cs typeface="Times New Roman" pitchFamily="18" charset="0"/>
              </a:rPr>
              <a:t>pyorubin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  or 		the black pigment  </a:t>
            </a:r>
            <a:r>
              <a:rPr lang="en-CA" sz="2000" dirty="0" err="1" smtClean="0">
                <a:latin typeface="Times New Roman" pitchFamily="18" charset="0"/>
                <a:cs typeface="Times New Roman" pitchFamily="18" charset="0"/>
              </a:rPr>
              <a:t>pyomelanin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C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399" y="5445224"/>
            <a:ext cx="211375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67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20688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CA" dirty="0" smtClean="0"/>
              <a:t> </a:t>
            </a:r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CA" sz="2400" i="1" dirty="0" err="1" smtClean="0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grows well at 37–42°C; its growth at 42°C helps differentiate it from other  </a:t>
            </a:r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Pseudomonas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  species in the fluorescent group. </a:t>
            </a:r>
          </a:p>
          <a:p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*It is  oxidase positive. </a:t>
            </a:r>
          </a:p>
          <a:p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* It does not ferment carbohydrates, but many strains 	oxidize glucose.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Identification: is usually based on *colonial morphology, *oxidase positivity, *the presence of characteristic pigments, *and growth at 42°C. </a:t>
            </a:r>
          </a:p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347514" y="4235604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CA" sz="2400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CA" sz="2400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en-CA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and other pseudomonads are resistant to many antimicrobial agents and therefore become dominant and important when more susceptible bacteria of the normal </a:t>
            </a:r>
            <a:r>
              <a:rPr lang="en-CA" sz="2400" dirty="0" err="1">
                <a:latin typeface="Times New Roman" pitchFamily="18" charset="0"/>
                <a:cs typeface="Times New Roman" pitchFamily="18" charset="0"/>
              </a:rPr>
              <a:t>microbiota</a:t>
            </a: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 are suppressed.</a:t>
            </a:r>
          </a:p>
        </p:txBody>
      </p:sp>
    </p:spTree>
    <p:extLst>
      <p:ext uri="{BB962C8B-B14F-4D97-AF65-F5344CB8AC3E}">
        <p14:creationId xmlns:p14="http://schemas.microsoft.com/office/powerpoint/2010/main" val="30158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196752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Specimens: </a:t>
            </a:r>
            <a:r>
              <a:rPr lang="en-CA" sz="2000" dirty="0">
                <a:latin typeface="Times New Roman" pitchFamily="18" charset="0"/>
                <a:cs typeface="Times New Roman" pitchFamily="18" charset="0"/>
              </a:rPr>
              <a:t>Specimens from skin lesions, pus, urine, blood, spinal fluid, sputum, and other material should be obtained as indicated by the type of infection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lphaUcPeriod"/>
            </a:pPr>
            <a:endParaRPr lang="en-CA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000" dirty="0">
                <a:latin typeface="Times New Roman" pitchFamily="18" charset="0"/>
                <a:cs typeface="Times New Roman" pitchFamily="18" charset="0"/>
              </a:rPr>
              <a:t>Smears Gram-negative rods are often seen in smears. No specific morphologic characteristics differentiate pseudomonads in specimens from enteric or other gram-negative </a:t>
            </a: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rods.</a:t>
            </a:r>
          </a:p>
          <a:p>
            <a:pPr marL="457200" indent="-457200">
              <a:buAutoNum type="alphaUcPeriod"/>
            </a:pPr>
            <a:endParaRPr lang="en-CA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UcPeriod"/>
            </a:pPr>
            <a:r>
              <a:rPr lang="en-CA" sz="2000" dirty="0" smtClean="0">
                <a:latin typeface="Times New Roman" pitchFamily="18" charset="0"/>
                <a:cs typeface="Times New Roman" pitchFamily="18" charset="0"/>
              </a:rPr>
              <a:t>Culture </a:t>
            </a:r>
            <a:r>
              <a:rPr lang="en-CA" sz="2000" dirty="0">
                <a:latin typeface="Times New Roman" pitchFamily="18" charset="0"/>
                <a:cs typeface="Times New Roman" pitchFamily="18" charset="0"/>
              </a:rPr>
              <a:t>Specimens are plated on blood agar and the differential media commonly used to grow the enteric gram-negative rods. Pseudomonads grow readily on most of these media, but they may grow more slowly than the </a:t>
            </a:r>
            <a:r>
              <a:rPr lang="en-CA" sz="2000" dirty="0" err="1">
                <a:latin typeface="Times New Roman" pitchFamily="18" charset="0"/>
                <a:cs typeface="Times New Roman" pitchFamily="18" charset="0"/>
              </a:rPr>
              <a:t>enterics</a:t>
            </a:r>
            <a:r>
              <a:rPr lang="en-CA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CA" sz="2000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CA" sz="2000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en-C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000" dirty="0">
                <a:latin typeface="Times New Roman" pitchFamily="18" charset="0"/>
                <a:cs typeface="Times New Roman" pitchFamily="18" charset="0"/>
              </a:rPr>
              <a:t>does not ferment lactose and is easily differentiated from the lactose-fermenting bacteria. Culture is the specific test for diagnosis of </a:t>
            </a:r>
            <a:r>
              <a:rPr lang="en-CA" sz="2000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CA" sz="2000" i="1" dirty="0" err="1">
                <a:latin typeface="Times New Roman" pitchFamily="18" charset="0"/>
                <a:cs typeface="Times New Roman" pitchFamily="18" charset="0"/>
              </a:rPr>
              <a:t>aeruginosa</a:t>
            </a:r>
            <a:r>
              <a:rPr lang="en-CA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000" dirty="0">
                <a:latin typeface="Times New Roman" pitchFamily="18" charset="0"/>
                <a:cs typeface="Times New Roman" pitchFamily="18" charset="0"/>
              </a:rPr>
              <a:t>infection.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78725" y="332656"/>
            <a:ext cx="2962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/>
              <a:t>Lab diagnosis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2243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142875" y="2457450"/>
            <a:ext cx="87852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8000">
                <a:solidFill>
                  <a:srgbClr val="FF0000"/>
                </a:solidFill>
                <a:latin typeface="Bodoni MT Black" pitchFamily="18" charset="0"/>
                <a:cs typeface="Andalus" pitchFamily="18" charset="-78"/>
              </a:rPr>
              <a:t>Thank you</a:t>
            </a:r>
            <a:endParaRPr lang="ru-RU" sz="8000">
              <a:solidFill>
                <a:srgbClr val="FF0000"/>
              </a:solidFill>
              <a:latin typeface="Arial Black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42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4099</TotalTime>
  <Words>339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Pseudomonas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Nidham</dc:creator>
  <cp:lastModifiedBy>al-eman</cp:lastModifiedBy>
  <cp:revision>33</cp:revision>
  <dcterms:created xsi:type="dcterms:W3CDTF">2018-03-31T17:33:37Z</dcterms:created>
  <dcterms:modified xsi:type="dcterms:W3CDTF">2021-12-20T18:46:02Z</dcterms:modified>
</cp:coreProperties>
</file>